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5"/>
  </p:notesMasterIdLst>
  <p:handoutMasterIdLst>
    <p:handoutMasterId r:id="rId16"/>
  </p:handoutMasterIdLst>
  <p:sldIdLst>
    <p:sldId id="265" r:id="rId2"/>
    <p:sldId id="284" r:id="rId3"/>
    <p:sldId id="326" r:id="rId4"/>
    <p:sldId id="336" r:id="rId5"/>
    <p:sldId id="340" r:id="rId6"/>
    <p:sldId id="342" r:id="rId7"/>
    <p:sldId id="346" r:id="rId8"/>
    <p:sldId id="347" r:id="rId9"/>
    <p:sldId id="349" r:id="rId10"/>
    <p:sldId id="330" r:id="rId11"/>
    <p:sldId id="329" r:id="rId12"/>
    <p:sldId id="263" r:id="rId13"/>
    <p:sldId id="325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  <p:cmAuthor id="1" name="Пользователь" initials="П" lastIdx="1" clrIdx="1">
    <p:extLst>
      <p:ext uri="{19B8F6BF-5375-455C-9EA6-DF929625EA0E}">
        <p15:presenceInfo xmlns:p15="http://schemas.microsoft.com/office/powerpoint/2012/main" userId="Пользователь" providerId="None"/>
      </p:ext>
    </p:extLst>
  </p:cmAuthor>
  <p:cmAuthor id="2" name="Смирнов Кирилл Андреевич" initials="СКА" lastIdx="1" clrIdx="2">
    <p:extLst>
      <p:ext uri="{19B8F6BF-5375-455C-9EA6-DF929625EA0E}">
        <p15:presenceInfo xmlns:p15="http://schemas.microsoft.com/office/powerpoint/2012/main" userId="Смирнов Кирилл Андрее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CF4"/>
    <a:srgbClr val="CC00FF"/>
    <a:srgbClr val="F6E8FE"/>
    <a:srgbClr val="E8C4FC"/>
    <a:srgbClr val="E46CF8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A58666-CA2B-435B-B877-9B107A1940F3}" v="73" dt="2022-10-08T10:35:15.850"/>
    <p1510:client id="{B00FCB10-2AE4-4B73-B64F-706D6C5010BB}" v="325" dt="2022-10-08T10:22:04.961"/>
    <p1510:client id="{E9E14948-2B88-42C0-062F-F56A3A10B63D}" v="747" dt="2022-10-08T12:22:27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63" y="72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4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7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9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/>
          </a:p>
          <a:p>
            <a:pPr lvl="0"/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742236"/>
            <a:ext cx="6400800" cy="2258364"/>
          </a:xfrm>
        </p:spPr>
        <p:txBody>
          <a:bodyPr>
            <a:noAutofit/>
          </a:bodyPr>
          <a:lstStyle/>
          <a:p>
            <a:pPr algn="ctr"/>
            <a:r>
              <a:rPr lang="ru-RU" sz="4400" b="0" dirty="0">
                <a:solidFill>
                  <a:schemeClr val="bg1"/>
                </a:solidFill>
                <a:latin typeface="Posterama"/>
                <a:cs typeface="Posterama"/>
              </a:rPr>
              <a:t>Сайт конвертер для изображений графиков</a:t>
            </a:r>
            <a:endParaRPr lang="ru-RU" dirty="0">
              <a:solidFill>
                <a:schemeClr val="bg1"/>
              </a:solidFill>
              <a:latin typeface="Posterama"/>
              <a:cs typeface="Postera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E08E7-F95D-B75E-4216-6BB5A0930C4E}"/>
              </a:ext>
            </a:extLst>
          </p:cNvPr>
          <p:cNvSpPr txBox="1"/>
          <p:nvPr/>
        </p:nvSpPr>
        <p:spPr>
          <a:xfrm>
            <a:off x="7228268" y="-42258"/>
            <a:ext cx="217129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Posterama"/>
                <a:cs typeface="Calibri"/>
              </a:rPr>
              <a:t>Подготовил: Смирнов Кирилл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C59565-7094-4E72-B7F4-8BAF3383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97" y="2366436"/>
            <a:ext cx="3690037" cy="228458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6A39117-4A15-496C-8A71-D295C5B13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1766"/>
            <a:ext cx="3747929" cy="2119230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AC1DD92-0751-493E-8393-04317FFFA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474"/>
            <a:ext cx="6824382" cy="527284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/>
                <a:latin typeface="Posterama" panose="020B050402020002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Оформление и представление результата</a:t>
            </a:r>
            <a:endParaRPr lang="ru-RU" sz="4000" dirty="0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FA82D2E6-2ACD-4A46-90C1-EF74BB4F7729}"/>
              </a:ext>
            </a:extLst>
          </p:cNvPr>
          <p:cNvSpPr/>
          <p:nvPr/>
        </p:nvSpPr>
        <p:spPr>
          <a:xfrm>
            <a:off x="4341541" y="2668859"/>
            <a:ext cx="490654" cy="401443"/>
          </a:xfrm>
          <a:prstGeom prst="rightArrow">
            <a:avLst/>
          </a:prstGeom>
          <a:solidFill>
            <a:schemeClr val="bg1"/>
          </a:solidFill>
          <a:ln>
            <a:solidFill>
              <a:srgbClr val="A10CF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CC00FF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13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08597-FAEE-4EE2-AF2F-DB49B581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>
                <a:effectLst/>
                <a:latin typeface="Posterama" panose="020B050402020002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Программа и методика испытаний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4AEFE9-315D-4FCD-A9F5-6CDB62C03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11944"/>
            <a:ext cx="7497338" cy="2140856"/>
          </a:xfrm>
        </p:spPr>
        <p:txBody>
          <a:bodyPr/>
          <a:lstStyle/>
          <a:p>
            <a:pPr indent="414000" algn="just">
              <a:lnSpc>
                <a:spcPct val="150000"/>
              </a:lnSpc>
            </a:pPr>
            <a:r>
              <a:rPr lang="ru-RU" sz="18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Программа и методика испытаний представляет собой документ, составленный на стадии разработки сайта, который должен установить технические данные, которые подлежат проверке во время испытаний как полного функционирования сайта, так и его отдельных компонентов, например:</a:t>
            </a:r>
            <a:endParaRPr lang="ru-RU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4CBCF-D450-4B23-9A23-B56D10DF7D45}"/>
              </a:ext>
            </a:extLst>
          </p:cNvPr>
          <p:cNvSpPr txBox="1"/>
          <p:nvPr/>
        </p:nvSpPr>
        <p:spPr>
          <a:xfrm>
            <a:off x="457199" y="3608390"/>
            <a:ext cx="2326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Posterama" panose="020B0504020200020000" pitchFamily="34" charset="0"/>
                <a:cs typeface="Posterama" panose="020B0504020200020000" pitchFamily="34" charset="0"/>
              </a:rPr>
              <a:t>Устойчивость к </a:t>
            </a:r>
            <a:r>
              <a:rPr lang="en-US" i="1" dirty="0">
                <a:latin typeface="Posterama" panose="020B0504020200020000" pitchFamily="34" charset="0"/>
                <a:cs typeface="Posterama" panose="020B0504020200020000" pitchFamily="34" charset="0"/>
              </a:rPr>
              <a:t>DDOS </a:t>
            </a:r>
            <a:r>
              <a:rPr lang="ru-RU" i="1" dirty="0">
                <a:latin typeface="Posterama" panose="020B0504020200020000" pitchFamily="34" charset="0"/>
                <a:cs typeface="Posterama" panose="020B0504020200020000" pitchFamily="34" charset="0"/>
              </a:rPr>
              <a:t>атакам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85F91-D471-4728-A910-31671D8F182B}"/>
              </a:ext>
            </a:extLst>
          </p:cNvPr>
          <p:cNvSpPr txBox="1"/>
          <p:nvPr/>
        </p:nvSpPr>
        <p:spPr>
          <a:xfrm>
            <a:off x="4245110" y="3608390"/>
            <a:ext cx="2408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Posterama" panose="020B0504020200020000" pitchFamily="34" charset="0"/>
                <a:cs typeface="Posterama" panose="020B0504020200020000" pitchFamily="34" charset="0"/>
              </a:rPr>
              <a:t>Работа нейросети в реальном времени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B31155-3DB6-404C-902D-D3D16856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93" y="3373134"/>
            <a:ext cx="1116844" cy="111684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247980-5803-41CE-BD92-848FA0FB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525" y="3111397"/>
            <a:ext cx="1885585" cy="18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8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779519" y="446876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sterama" panose="020B0504020200020000" pitchFamily="34" charset="0"/>
                <a:cs typeface="Posterama" panose="020B0504020200020000" pitchFamily="34" charset="0"/>
              </a:rPr>
              <a:t>Смирнов Кирилл</a:t>
            </a:r>
          </a:p>
        </p:txBody>
      </p:sp>
    </p:spTree>
    <p:extLst>
      <p:ext uri="{BB962C8B-B14F-4D97-AF65-F5344CB8AC3E}">
        <p14:creationId xmlns:p14="http://schemas.microsoft.com/office/powerpoint/2010/main" val="1069090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FB522-A635-ECCA-F9E3-0FD0F91C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Posterama"/>
                <a:cs typeface="Posterama"/>
              </a:rPr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CE6FC9-1A74-AA5F-8B73-6CCE12667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238" y="989899"/>
            <a:ext cx="8840250" cy="415360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lvl="0" indent="-414000" algn="just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SIBDEV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: Блог: «Как написать ТЗ для мобильного приложения»: сайт - г. Красноярск, пр. Мира, 91, 4 этаж – </a:t>
            </a:r>
            <a:r>
              <a:rPr lang="en-US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URL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: </a:t>
            </a:r>
            <a:r>
              <a:rPr lang="en-US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https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://</a:t>
            </a:r>
            <a:r>
              <a:rPr lang="en-US" sz="1500" dirty="0" err="1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sibdev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.</a:t>
            </a:r>
            <a:r>
              <a:rPr lang="en-US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pro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/</a:t>
            </a:r>
            <a:r>
              <a:rPr lang="en-US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blog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/</a:t>
            </a:r>
            <a:r>
              <a:rPr lang="en-US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articles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/</a:t>
            </a:r>
            <a:r>
              <a:rPr lang="en-US" sz="1500" dirty="0" err="1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kak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-</a:t>
            </a:r>
            <a:r>
              <a:rPr lang="en-US" sz="1500" dirty="0" err="1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napisat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-</a:t>
            </a:r>
            <a:r>
              <a:rPr lang="en-US" sz="1500" dirty="0" err="1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tz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-</a:t>
            </a:r>
            <a:r>
              <a:rPr lang="en-US" sz="1500" dirty="0" err="1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dlya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-</a:t>
            </a:r>
            <a:r>
              <a:rPr lang="en-US" sz="1500" dirty="0" err="1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mobilnogo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-</a:t>
            </a:r>
            <a:r>
              <a:rPr lang="en-US" sz="1500" dirty="0" err="1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prilozheniya</a:t>
            </a:r>
            <a:endParaRPr lang="ru-RU" sz="1500" dirty="0">
              <a:effectLst/>
              <a:latin typeface="Posterama" panose="020B0504020200020000" pitchFamily="34" charset="0"/>
              <a:ea typeface="Calibri" panose="020F0502020204030204" pitchFamily="34" charset="0"/>
              <a:cs typeface="Posterama" panose="020B0504020200020000" pitchFamily="34" charset="0"/>
            </a:endParaRPr>
          </a:p>
          <a:p>
            <a:pPr marL="342900" lvl="0" indent="-414000" algn="just">
              <a:lnSpc>
                <a:spcPct val="150000"/>
              </a:lnSpc>
              <a:buFont typeface="+mj-lt"/>
              <a:buAutoNum type="arabicPeriod"/>
            </a:pPr>
            <a:r>
              <a:rPr lang="en-US" sz="1500" dirty="0" err="1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Habr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.</a:t>
            </a:r>
            <a:r>
              <a:rPr lang="en-US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com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: статья: «Стандарты и шаблоны для ТЗ на разработку ПО»: сайт - © 2006–2022, </a:t>
            </a:r>
            <a:r>
              <a:rPr lang="ru-RU" sz="1500" dirty="0" err="1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Habr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 - </a:t>
            </a:r>
            <a:r>
              <a:rPr lang="en-US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URL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: https://habr.com/ru/post/328822/</a:t>
            </a:r>
          </a:p>
          <a:p>
            <a:pPr marL="342900" lvl="0" indent="-414000" algn="just">
              <a:lnSpc>
                <a:spcPct val="150000"/>
              </a:lnSpc>
              <a:buFont typeface="+mj-lt"/>
              <a:buAutoNum type="arabicPeriod"/>
            </a:pPr>
            <a:r>
              <a:rPr lang="ru-RU" sz="1500" dirty="0" err="1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Г.Д.Семевская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, Техническое задание на разработку программы "Конвертер информационно - библиографической базы данных из формата АБИС - КРОНОС в формат Ирбис (RUSMARC)" - </a:t>
            </a:r>
            <a:r>
              <a:rPr lang="en-US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URL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: https://studylib.ru/doc/4102384/tehnicheskoe-zadanie-na-razrabotku-programmy</a:t>
            </a:r>
          </a:p>
          <a:p>
            <a:pPr marL="342900" lvl="0" indent="-4140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«Техническое задание на разработку мобильного приложения по заказу продуктов питания с доставкой» - </a:t>
            </a:r>
            <a:r>
              <a:rPr lang="en-US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UR</a:t>
            </a:r>
            <a:r>
              <a:rPr lang="en-US" sz="1500" dirty="0"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L: </a:t>
            </a:r>
            <a:r>
              <a:rPr lang="ru-RU" sz="15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https://docs.google.com/document/d/1OLNQHrmfSTEXLiF9klCHkC0HOYR4pB94/edit</a:t>
            </a:r>
            <a:endParaRPr lang="ru-RU" sz="1500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182880">
              <a:spcBef>
                <a:spcPts val="1400"/>
              </a:spcBef>
              <a:buAutoNum type="arabicPeriod"/>
            </a:pPr>
            <a:endParaRPr lang="ru-RU" sz="1600" dirty="0">
              <a:latin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8798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35" y="337206"/>
            <a:ext cx="7395882" cy="5272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2400" dirty="0">
                <a:latin typeface="Posterama"/>
                <a:cs typeface="Posterama"/>
              </a:rPr>
              <a:t>Конвертация графиков из </a:t>
            </a:r>
            <a:r>
              <a:rPr lang="en-US" sz="2400" dirty="0">
                <a:latin typeface="Posterama"/>
                <a:cs typeface="Posterama"/>
              </a:rPr>
              <a:t>JPG </a:t>
            </a:r>
            <a:r>
              <a:rPr lang="ru-RU" sz="2400" dirty="0">
                <a:latin typeface="Posterama"/>
                <a:cs typeface="Posterama"/>
              </a:rPr>
              <a:t>и</a:t>
            </a:r>
            <a:r>
              <a:rPr lang="en-US" sz="2400" dirty="0">
                <a:latin typeface="Posterama"/>
                <a:cs typeface="Posterama"/>
              </a:rPr>
              <a:t> PNG </a:t>
            </a:r>
            <a:r>
              <a:rPr lang="ru-RU" sz="2400" dirty="0">
                <a:latin typeface="Posterama"/>
                <a:cs typeface="Posterama"/>
              </a:rPr>
              <a:t>в</a:t>
            </a:r>
            <a:r>
              <a:rPr lang="en-US" sz="2400" dirty="0">
                <a:latin typeface="Posterama"/>
                <a:cs typeface="Posterama"/>
              </a:rPr>
              <a:t> XLSX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446" y="1147548"/>
            <a:ext cx="4639549" cy="34471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414000" algn="just">
              <a:lnSpc>
                <a:spcPct val="150000"/>
              </a:lnSpc>
            </a:pPr>
            <a:r>
              <a:rPr lang="ru-RU" sz="1800" dirty="0"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Сайт конвертер позволяет осуществить перенос графика с бумаги в документ формата </a:t>
            </a:r>
            <a:r>
              <a:rPr lang="en-US" sz="1800" dirty="0"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XLSX</a:t>
            </a:r>
            <a:r>
              <a:rPr lang="ru-RU" sz="1800" dirty="0"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 за считанные секунды. Всё, что нужно сделать - прикрепить на главной странице сайта фотографию или скриншот графика, после чего просто выбрать необходимый дизайн.</a:t>
            </a:r>
            <a:endParaRPr lang="ru-RU" sz="1800" dirty="0">
              <a:effectLst/>
              <a:latin typeface="Posterama" panose="020B0504020200020000" pitchFamily="34" charset="0"/>
              <a:ea typeface="Calibri" panose="020F0502020204030204" pitchFamily="34" charset="0"/>
              <a:cs typeface="Posterama" panose="020B0504020200020000" pitchFamily="34" charset="0"/>
            </a:endParaRPr>
          </a:p>
          <a:p>
            <a:endParaRPr lang="ru-RU" sz="18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4E0A52-6B7D-4202-B4D7-878917012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84" y="2808541"/>
            <a:ext cx="1349189" cy="1377297"/>
          </a:xfrm>
          <a:prstGeom prst="rect">
            <a:avLst/>
          </a:prstGeom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258B8F-07E2-4470-8163-440FE7AD1A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5042" y="927067"/>
            <a:ext cx="1881474" cy="1881474"/>
          </a:xfrm>
          <a:prstGeom prst="rect">
            <a:avLst/>
          </a:prstGeom>
          <a:ln>
            <a:noFill/>
          </a:ln>
        </p:spPr>
      </p:pic>
      <p:pic>
        <p:nvPicPr>
          <p:cNvPr id="9" name="Рисунок 8" descr="Линия со стрелкой: изгиб против часовой стрелки со сплошной заливкой">
            <a:extLst>
              <a:ext uri="{FF2B5EF4-FFF2-40B4-BE49-F238E27FC236}">
                <a16:creationId xmlns:a16="http://schemas.microsoft.com/office/drawing/2014/main" id="{BC251262-43D8-43D9-B06B-5B0ECF3DE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060260" flipH="1">
            <a:off x="7009745" y="1900668"/>
            <a:ext cx="1419683" cy="13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Волна 43">
            <a:extLst>
              <a:ext uri="{FF2B5EF4-FFF2-40B4-BE49-F238E27FC236}">
                <a16:creationId xmlns:a16="http://schemas.microsoft.com/office/drawing/2014/main" id="{9B926F27-ED71-388D-8683-2321998B44B9}"/>
              </a:ext>
            </a:extLst>
          </p:cNvPr>
          <p:cNvSpPr/>
          <p:nvPr/>
        </p:nvSpPr>
        <p:spPr>
          <a:xfrm rot="5400000">
            <a:off x="4620238" y="-975056"/>
            <a:ext cx="1436914" cy="2807020"/>
          </a:xfrm>
          <a:prstGeom prst="wave">
            <a:avLst/>
          </a:prstGeom>
          <a:solidFill>
            <a:schemeClr val="bg1"/>
          </a:solidFill>
          <a:ln w="12700">
            <a:solidFill>
              <a:srgbClr val="A10C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Волна 41">
            <a:extLst>
              <a:ext uri="{FF2B5EF4-FFF2-40B4-BE49-F238E27FC236}">
                <a16:creationId xmlns:a16="http://schemas.microsoft.com/office/drawing/2014/main" id="{320298C5-35C0-D34C-70D1-F905460A13C1}"/>
              </a:ext>
            </a:extLst>
          </p:cNvPr>
          <p:cNvSpPr/>
          <p:nvPr/>
        </p:nvSpPr>
        <p:spPr>
          <a:xfrm rot="5400000">
            <a:off x="3803810" y="-975057"/>
            <a:ext cx="1436914" cy="2807020"/>
          </a:xfrm>
          <a:prstGeom prst="wave">
            <a:avLst/>
          </a:prstGeom>
          <a:solidFill>
            <a:schemeClr val="bg1"/>
          </a:solidFill>
          <a:ln w="12700">
            <a:solidFill>
              <a:srgbClr val="A10C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Волна 40">
            <a:extLst>
              <a:ext uri="{FF2B5EF4-FFF2-40B4-BE49-F238E27FC236}">
                <a16:creationId xmlns:a16="http://schemas.microsoft.com/office/drawing/2014/main" id="{563A33F5-69AF-4F72-B9AB-54254654425E}"/>
              </a:ext>
            </a:extLst>
          </p:cNvPr>
          <p:cNvSpPr/>
          <p:nvPr/>
        </p:nvSpPr>
        <p:spPr>
          <a:xfrm rot="5400000">
            <a:off x="4203860" y="-975057"/>
            <a:ext cx="1436914" cy="2807020"/>
          </a:xfrm>
          <a:prstGeom prst="wave">
            <a:avLst/>
          </a:prstGeom>
          <a:solidFill>
            <a:schemeClr val="bg1"/>
          </a:solidFill>
          <a:ln w="12700">
            <a:solidFill>
              <a:srgbClr val="A10C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0162C1-5F1E-4B0D-1D68-1B406953F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228" y="314484"/>
            <a:ext cx="6824382" cy="5272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2400" dirty="0">
                <a:latin typeface="Posterama"/>
                <a:cs typeface="Posterama"/>
              </a:rPr>
              <a:t>Цели создания сайта конвертера</a:t>
            </a:r>
            <a:endParaRPr lang="ru-RU" sz="3100" dirty="0">
              <a:latin typeface="Posterama"/>
              <a:cs typeface="Posterama"/>
            </a:endParaRPr>
          </a:p>
        </p:txBody>
      </p:sp>
      <p:sp>
        <p:nvSpPr>
          <p:cNvPr id="10" name="Прямоугольник: скругленные верхние углы 9">
            <a:extLst>
              <a:ext uri="{FF2B5EF4-FFF2-40B4-BE49-F238E27FC236}">
                <a16:creationId xmlns:a16="http://schemas.microsoft.com/office/drawing/2014/main" id="{50CB0A0A-4428-8E82-346D-F5C1A8883B54}"/>
              </a:ext>
            </a:extLst>
          </p:cNvPr>
          <p:cNvSpPr/>
          <p:nvPr/>
        </p:nvSpPr>
        <p:spPr>
          <a:xfrm>
            <a:off x="1048134" y="1139781"/>
            <a:ext cx="6822582" cy="2012293"/>
          </a:xfrm>
          <a:prstGeom prst="round2SameRect">
            <a:avLst/>
          </a:prstGeom>
          <a:ln w="12700">
            <a:solidFill>
              <a:srgbClr val="A10C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indent="414000"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Обеспечение быстрой и удобной конвертации графиков из формата снимка, изображения или скриншота в XLSX формат для создания возможности редактирования его структурных элементов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C5EA7EA-2B51-67B8-8E39-7D2737199198}"/>
              </a:ext>
            </a:extLst>
          </p:cNvPr>
          <p:cNvSpPr/>
          <p:nvPr/>
        </p:nvSpPr>
        <p:spPr>
          <a:xfrm>
            <a:off x="1048134" y="3152077"/>
            <a:ext cx="6822582" cy="951571"/>
          </a:xfrm>
          <a:prstGeom prst="rect">
            <a:avLst/>
          </a:prstGeom>
          <a:ln w="12700">
            <a:solidFill>
              <a:srgbClr val="A10C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414000" algn="just">
              <a:lnSpc>
                <a:spcPct val="150000"/>
              </a:lnSpc>
            </a:pPr>
            <a:r>
              <a:rPr lang="ru-RU" sz="18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Получение прибыли за счёт размещения рекламы на сайте конвертера</a:t>
            </a:r>
            <a:endParaRPr lang="ru-RU" dirty="0"/>
          </a:p>
        </p:txBody>
      </p:sp>
      <p:sp>
        <p:nvSpPr>
          <p:cNvPr id="15" name="Прямоугольник: скругленные верхние углы 14">
            <a:extLst>
              <a:ext uri="{FF2B5EF4-FFF2-40B4-BE49-F238E27FC236}">
                <a16:creationId xmlns:a16="http://schemas.microsoft.com/office/drawing/2014/main" id="{66D76585-189A-7818-3A30-D3B2E2BC307D}"/>
              </a:ext>
            </a:extLst>
          </p:cNvPr>
          <p:cNvSpPr/>
          <p:nvPr/>
        </p:nvSpPr>
        <p:spPr>
          <a:xfrm rot="10800000">
            <a:off x="1048134" y="4103647"/>
            <a:ext cx="6822582" cy="531505"/>
          </a:xfrm>
          <a:prstGeom prst="round2SameRect">
            <a:avLst/>
          </a:prstGeom>
          <a:ln w="12700">
            <a:solidFill>
              <a:srgbClr val="A10C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 anchorCtr="1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endParaRPr lang="ru-RU" sz="1800" dirty="0">
              <a:effectLst/>
              <a:latin typeface="Posterama" panose="020B0504020200020000" pitchFamily="34" charset="0"/>
              <a:ea typeface="Calibri" panose="020F0502020204030204" pitchFamily="34" charset="0"/>
              <a:cs typeface="Posterama" panose="020B0504020200020000" pitchFamily="34" charset="0"/>
            </a:endParaRPr>
          </a:p>
        </p:txBody>
      </p:sp>
      <p:sp>
        <p:nvSpPr>
          <p:cNvPr id="38" name="Волна 37">
            <a:extLst>
              <a:ext uri="{FF2B5EF4-FFF2-40B4-BE49-F238E27FC236}">
                <a16:creationId xmlns:a16="http://schemas.microsoft.com/office/drawing/2014/main" id="{8088D904-56B5-E6DB-E9BF-1084B943E4F5}"/>
              </a:ext>
            </a:extLst>
          </p:cNvPr>
          <p:cNvSpPr/>
          <p:nvPr/>
        </p:nvSpPr>
        <p:spPr>
          <a:xfrm rot="5400000">
            <a:off x="999089" y="4868586"/>
            <a:ext cx="914400" cy="447542"/>
          </a:xfrm>
          <a:prstGeom prst="wave">
            <a:avLst/>
          </a:prstGeom>
          <a:solidFill>
            <a:schemeClr val="bg1"/>
          </a:solidFill>
          <a:ln w="12700">
            <a:solidFill>
              <a:srgbClr val="A10C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Волна 39">
            <a:extLst>
              <a:ext uri="{FF2B5EF4-FFF2-40B4-BE49-F238E27FC236}">
                <a16:creationId xmlns:a16="http://schemas.microsoft.com/office/drawing/2014/main" id="{0CAC8B4C-4F98-1847-EB4F-3E67B84C9B34}"/>
              </a:ext>
            </a:extLst>
          </p:cNvPr>
          <p:cNvSpPr/>
          <p:nvPr/>
        </p:nvSpPr>
        <p:spPr>
          <a:xfrm rot="10800000">
            <a:off x="7873189" y="1218114"/>
            <a:ext cx="1687132" cy="463640"/>
          </a:xfrm>
          <a:prstGeom prst="wave">
            <a:avLst/>
          </a:prstGeom>
          <a:solidFill>
            <a:schemeClr val="bg1"/>
          </a:solidFill>
          <a:ln w="12700">
            <a:solidFill>
              <a:srgbClr val="A10C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Волна 44">
            <a:extLst>
              <a:ext uri="{FF2B5EF4-FFF2-40B4-BE49-F238E27FC236}">
                <a16:creationId xmlns:a16="http://schemas.microsoft.com/office/drawing/2014/main" id="{0B826FD6-C801-CBCF-F69B-39329D59F8E0}"/>
              </a:ext>
            </a:extLst>
          </p:cNvPr>
          <p:cNvSpPr/>
          <p:nvPr/>
        </p:nvSpPr>
        <p:spPr>
          <a:xfrm rot="5400000">
            <a:off x="2219939" y="5174747"/>
            <a:ext cx="1526721" cy="447542"/>
          </a:xfrm>
          <a:prstGeom prst="wave">
            <a:avLst/>
          </a:prstGeom>
          <a:solidFill>
            <a:schemeClr val="bg1"/>
          </a:solidFill>
          <a:ln w="12700">
            <a:solidFill>
              <a:srgbClr val="A10C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Волна 45">
            <a:extLst>
              <a:ext uri="{FF2B5EF4-FFF2-40B4-BE49-F238E27FC236}">
                <a16:creationId xmlns:a16="http://schemas.microsoft.com/office/drawing/2014/main" id="{CB70D8EE-DCA8-FB7F-D787-A50F85E408EF}"/>
              </a:ext>
            </a:extLst>
          </p:cNvPr>
          <p:cNvSpPr/>
          <p:nvPr/>
        </p:nvSpPr>
        <p:spPr>
          <a:xfrm rot="10800000">
            <a:off x="-482440" y="3205056"/>
            <a:ext cx="1526721" cy="447542"/>
          </a:xfrm>
          <a:prstGeom prst="wave">
            <a:avLst/>
          </a:prstGeom>
          <a:solidFill>
            <a:schemeClr val="bg1"/>
          </a:solidFill>
          <a:ln w="12700">
            <a:solidFill>
              <a:srgbClr val="A10CF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CA2CF-FE44-4E41-B143-C5C0A61C7EAD}"/>
              </a:ext>
            </a:extLst>
          </p:cNvPr>
          <p:cNvSpPr txBox="1"/>
          <p:nvPr/>
        </p:nvSpPr>
        <p:spPr>
          <a:xfrm>
            <a:off x="1044281" y="4097186"/>
            <a:ext cx="6468819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14000"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Обновление личного портфолио</a:t>
            </a:r>
          </a:p>
        </p:txBody>
      </p:sp>
    </p:spTree>
    <p:extLst>
      <p:ext uri="{BB962C8B-B14F-4D97-AF65-F5344CB8AC3E}">
        <p14:creationId xmlns:p14="http://schemas.microsoft.com/office/powerpoint/2010/main" val="40920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98795EF-C30D-43BA-BE67-F7228A8B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Posterama" panose="020B0504020200020000" pitchFamily="34" charset="0"/>
                <a:cs typeface="Posterama" panose="020B0504020200020000" pitchFamily="34" charset="0"/>
              </a:rPr>
              <a:t>Стадии разработки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426F77-D986-4B7A-B5A8-C4DA274A9F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6756" y="1286492"/>
            <a:ext cx="3160044" cy="3425371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ru-RU" sz="72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2B338E-78FB-4F65-A179-334F65247C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045" r="9045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BA3557-0B11-4E2B-8476-A372F1B4C602}"/>
              </a:ext>
            </a:extLst>
          </p:cNvPr>
          <p:cNvSpPr txBox="1"/>
          <p:nvPr/>
        </p:nvSpPr>
        <p:spPr>
          <a:xfrm>
            <a:off x="5374068" y="1402199"/>
            <a:ext cx="3457698" cy="284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4140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Анализ предметной области</a:t>
            </a:r>
          </a:p>
          <a:p>
            <a:pPr marL="285750" indent="-4140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Разработка технического задания</a:t>
            </a:r>
          </a:p>
          <a:p>
            <a:pPr marL="285750" indent="-4140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Рабочее проектирование</a:t>
            </a:r>
          </a:p>
          <a:p>
            <a:pPr marL="285750" indent="-41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Posterama" panose="020B0504020200020000" pitchFamily="34" charset="0"/>
                <a:ea typeface="Calibri" panose="020F0502020204030204" pitchFamily="34" charset="0"/>
                <a:cs typeface="Posterama" panose="020B0504020200020000" pitchFamily="34" charset="0"/>
              </a:rPr>
              <a:t>Внедрение</a:t>
            </a:r>
            <a:endParaRPr lang="ru-RU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29BF557-AA94-4C9E-BCE6-DE16CEA22A69}"/>
              </a:ext>
            </a:extLst>
          </p:cNvPr>
          <p:cNvCxnSpPr/>
          <p:nvPr/>
        </p:nvCxnSpPr>
        <p:spPr>
          <a:xfrm>
            <a:off x="5307980" y="2341756"/>
            <a:ext cx="3523786" cy="0"/>
          </a:xfrm>
          <a:prstGeom prst="line">
            <a:avLst/>
          </a:prstGeom>
          <a:ln>
            <a:solidFill>
              <a:srgbClr val="A10CF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F5095E-A8F3-4920-85D1-18E738B74FE7}"/>
              </a:ext>
            </a:extLst>
          </p:cNvPr>
          <p:cNvCxnSpPr/>
          <p:nvPr/>
        </p:nvCxnSpPr>
        <p:spPr>
          <a:xfrm>
            <a:off x="5307980" y="3267307"/>
            <a:ext cx="3523786" cy="0"/>
          </a:xfrm>
          <a:prstGeom prst="line">
            <a:avLst/>
          </a:prstGeom>
          <a:ln>
            <a:solidFill>
              <a:srgbClr val="A10CF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9700985-55CF-4DE7-9E99-B1801E7DB04E}"/>
              </a:ext>
            </a:extLst>
          </p:cNvPr>
          <p:cNvCxnSpPr/>
          <p:nvPr/>
        </p:nvCxnSpPr>
        <p:spPr>
          <a:xfrm>
            <a:off x="5307980" y="3795132"/>
            <a:ext cx="3523786" cy="0"/>
          </a:xfrm>
          <a:prstGeom prst="line">
            <a:avLst/>
          </a:prstGeom>
          <a:ln>
            <a:solidFill>
              <a:srgbClr val="A10CF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22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6823E-2973-41E9-A054-F61CC178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570" y="2212692"/>
            <a:ext cx="5084859" cy="527284"/>
          </a:xfrm>
        </p:spPr>
        <p:txBody>
          <a:bodyPr>
            <a:noAutofit/>
          </a:bodyPr>
          <a:lstStyle/>
          <a:p>
            <a:r>
              <a:rPr lang="ru-RU" sz="4400" b="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Интерфейс сайта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84A63-F91B-4E9A-A48C-2033942D6D06}"/>
              </a:ext>
            </a:extLst>
          </p:cNvPr>
          <p:cNvSpPr txBox="1"/>
          <p:nvPr/>
        </p:nvSpPr>
        <p:spPr>
          <a:xfrm>
            <a:off x="7228268" y="-42258"/>
            <a:ext cx="217129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Posterama"/>
                <a:cs typeface="Calibri"/>
              </a:rPr>
              <a:t>Подготовил: Смирнов Кирилл</a:t>
            </a:r>
          </a:p>
        </p:txBody>
      </p:sp>
    </p:spTree>
    <p:extLst>
      <p:ext uri="{BB962C8B-B14F-4D97-AF65-F5344CB8AC3E}">
        <p14:creationId xmlns:p14="http://schemas.microsoft.com/office/powerpoint/2010/main" val="49530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4B4AA0-8800-4344-9EDE-4E330614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7" y="363012"/>
            <a:ext cx="7082173" cy="441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AD111-F8A3-4BB0-9C38-583B7FCD0127}"/>
              </a:ext>
            </a:extLst>
          </p:cNvPr>
          <p:cNvSpPr txBox="1"/>
          <p:nvPr/>
        </p:nvSpPr>
        <p:spPr>
          <a:xfrm rot="5400000">
            <a:off x="5844463" y="2249503"/>
            <a:ext cx="47117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Posterama" panose="020B0504020200020000" pitchFamily="34" charset="0"/>
                <a:cs typeface="Posterama" panose="020B0504020200020000" pitchFamily="34" charset="0"/>
              </a:rPr>
              <a:t>HOME PAGE</a:t>
            </a:r>
            <a:endParaRPr lang="ru-RU" sz="55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39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68D950-B195-403B-86E2-A7DA9C9F0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7" y="363012"/>
            <a:ext cx="7082173" cy="4413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AD111-F8A3-4BB0-9C38-583B7FCD0127}"/>
              </a:ext>
            </a:extLst>
          </p:cNvPr>
          <p:cNvSpPr txBox="1"/>
          <p:nvPr/>
        </p:nvSpPr>
        <p:spPr>
          <a:xfrm rot="5400000">
            <a:off x="5737602" y="1826310"/>
            <a:ext cx="47117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Posterama" panose="020B0504020200020000" pitchFamily="34" charset="0"/>
                <a:cs typeface="Posterama" panose="020B0504020200020000" pitchFamily="34" charset="0"/>
              </a:rPr>
              <a:t>SELECTION PAGE</a:t>
            </a:r>
            <a:endParaRPr lang="ru-RU" sz="55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27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F31A7B-143F-4BDD-B987-9EC4B6AC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96" y="363012"/>
            <a:ext cx="7042904" cy="4391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AD111-F8A3-4BB0-9C38-583B7FCD0127}"/>
              </a:ext>
            </a:extLst>
          </p:cNvPr>
          <p:cNvSpPr txBox="1"/>
          <p:nvPr/>
        </p:nvSpPr>
        <p:spPr>
          <a:xfrm rot="5400000">
            <a:off x="5737602" y="1826310"/>
            <a:ext cx="47117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latin typeface="Posterama" panose="020B0504020200020000" pitchFamily="34" charset="0"/>
                <a:cs typeface="Posterama" panose="020B0504020200020000" pitchFamily="34" charset="0"/>
              </a:rPr>
              <a:t>DOWNLOAD PAGE</a:t>
            </a:r>
            <a:endParaRPr lang="ru-RU" sz="55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4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A9E15A-FB36-4F85-8337-BF98CD8A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81" y="1771088"/>
            <a:ext cx="4043238" cy="1601324"/>
          </a:xfrm>
        </p:spPr>
        <p:txBody>
          <a:bodyPr>
            <a:noAutofit/>
          </a:bodyPr>
          <a:lstStyle/>
          <a:p>
            <a:pPr algn="ctr"/>
            <a:r>
              <a:rPr lang="ru-RU" sz="4400" b="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Специальные ограничения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C92EE7-73FF-4348-BB2F-9D54FF71AF02}"/>
              </a:ext>
            </a:extLst>
          </p:cNvPr>
          <p:cNvSpPr txBox="1"/>
          <p:nvPr/>
        </p:nvSpPr>
        <p:spPr>
          <a:xfrm>
            <a:off x="7228268" y="-42258"/>
            <a:ext cx="217129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Posterama"/>
                <a:cs typeface="Calibri"/>
              </a:rPr>
              <a:t>Подготовил: Смирнов Кирилл</a:t>
            </a:r>
          </a:p>
        </p:txBody>
      </p:sp>
    </p:spTree>
    <p:extLst>
      <p:ext uri="{BB962C8B-B14F-4D97-AF65-F5344CB8AC3E}">
        <p14:creationId xmlns:p14="http://schemas.microsoft.com/office/powerpoint/2010/main" val="228690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</TotalTime>
  <Words>355</Words>
  <Application>Microsoft Office PowerPoint</Application>
  <PresentationFormat>Экран (16:9)</PresentationFormat>
  <Paragraphs>36</Paragraphs>
  <Slides>13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ALS Gorizont Bold Expanded</vt:lpstr>
      <vt:lpstr>Arial</vt:lpstr>
      <vt:lpstr>Calibri</vt:lpstr>
      <vt:lpstr>Golos Text</vt:lpstr>
      <vt:lpstr>Golos Text DemiBold</vt:lpstr>
      <vt:lpstr>Posterama</vt:lpstr>
      <vt:lpstr>Тема1</vt:lpstr>
      <vt:lpstr>Сайт конвертер для изображений графиков</vt:lpstr>
      <vt:lpstr>Конвертация графиков из JPG и PNG в XLSX</vt:lpstr>
      <vt:lpstr>Цели создания сайта конвертера</vt:lpstr>
      <vt:lpstr>Стадии разработки</vt:lpstr>
      <vt:lpstr>Интерфейс сайта</vt:lpstr>
      <vt:lpstr>Презентация PowerPoint</vt:lpstr>
      <vt:lpstr>Презентация PowerPoint</vt:lpstr>
      <vt:lpstr>Презентация PowerPoint</vt:lpstr>
      <vt:lpstr>Специальные ограничения</vt:lpstr>
      <vt:lpstr>Оформление и представление результата</vt:lpstr>
      <vt:lpstr>Программа и методика испытаний</vt:lpstr>
      <vt:lpstr>Спасибо за внимание!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Смирнов Кирилл Андреевич</cp:lastModifiedBy>
  <cp:revision>359</cp:revision>
  <dcterms:created xsi:type="dcterms:W3CDTF">2014-06-27T12:30:22Z</dcterms:created>
  <dcterms:modified xsi:type="dcterms:W3CDTF">2022-12-10T13:45:04Z</dcterms:modified>
</cp:coreProperties>
</file>